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4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7" r:id="rId11"/>
    <p:sldId id="338" r:id="rId12"/>
    <p:sldId id="339" r:id="rId13"/>
    <p:sldId id="266" r:id="rId14"/>
    <p:sldId id="267" r:id="rId15"/>
    <p:sldId id="322" r:id="rId16"/>
    <p:sldId id="323" r:id="rId17"/>
    <p:sldId id="341" r:id="rId18"/>
    <p:sldId id="316" r:id="rId19"/>
    <p:sldId id="317" r:id="rId20"/>
    <p:sldId id="319" r:id="rId21"/>
    <p:sldId id="342" r:id="rId22"/>
    <p:sldId id="310" r:id="rId23"/>
    <p:sldId id="311" r:id="rId24"/>
    <p:sldId id="271" r:id="rId25"/>
    <p:sldId id="343" r:id="rId26"/>
    <p:sldId id="275" r:id="rId27"/>
    <p:sldId id="344" r:id="rId28"/>
    <p:sldId id="276" r:id="rId29"/>
    <p:sldId id="324" r:id="rId30"/>
    <p:sldId id="280" r:id="rId31"/>
    <p:sldId id="345" r:id="rId32"/>
    <p:sldId id="346" r:id="rId33"/>
    <p:sldId id="347" r:id="rId34"/>
    <p:sldId id="348" r:id="rId35"/>
    <p:sldId id="349" r:id="rId36"/>
    <p:sldId id="350" r:id="rId37"/>
    <p:sldId id="285" r:id="rId38"/>
    <p:sldId id="287" r:id="rId39"/>
    <p:sldId id="312" r:id="rId40"/>
    <p:sldId id="351" r:id="rId41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B45"/>
    <a:srgbClr val="F8A746"/>
    <a:srgbClr val="E38141"/>
    <a:srgbClr val="CB7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0"/>
    <p:restoredTop sz="67010"/>
  </p:normalViewPr>
  <p:slideViewPr>
    <p:cSldViewPr snapToGrid="0">
      <p:cViewPr varScale="1">
        <p:scale>
          <a:sx n="60" d="100"/>
          <a:sy n="60" d="100"/>
        </p:scale>
        <p:origin x="650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7203759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457200" rtl="1">
              <a:lnSpc>
                <a:spcPct val="117999"/>
              </a:lnSpc>
            </a:pPr>
            <a:endParaRPr lang="he-IL" baseline="0" dirty="0"/>
          </a:p>
        </p:txBody>
      </p:sp>
    </p:spTree>
    <p:extLst>
      <p:ext uri="{BB962C8B-B14F-4D97-AF65-F5344CB8AC3E}">
        <p14:creationId xmlns:p14="http://schemas.microsoft.com/office/powerpoint/2010/main" val="2063074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46349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457200" rtl="1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77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457200" rtl="1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55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457200" rtl="1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59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18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44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0" i="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65654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133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914400" rtl="1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357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15669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38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r" defTabSz="457200" rtl="1">
              <a:lnSpc>
                <a:spcPct val="117999"/>
              </a:lnSpc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471580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r" defTabSz="457200" rtl="1">
              <a:lnSpc>
                <a:spcPct val="117999"/>
              </a:lnSpc>
              <a:buNone/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77964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302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748765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179915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457200" rtl="1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60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6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16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l" defTabSz="457200" rtl="0">
              <a:lnSpc>
                <a:spcPct val="117999"/>
              </a:lnSpc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86801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90968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rtl="1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901513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457200" rtl="1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91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03492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E3EBF1"/>
                </a:solid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E3EBF1"/>
                </a:solidFill>
              </a:rP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E3EBF1"/>
                </a:solidFill>
              </a:rP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584200"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algn="l" defTabSz="584200">
              <a:spcBef>
                <a:spcPts val="4200"/>
              </a:spcBef>
              <a:buSzPct val="75000"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algn="l" defTabSz="584200"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indent="-444500" algn="l" defTabSz="584200">
              <a:spcBef>
                <a:spcPts val="4200"/>
              </a:spcBef>
              <a:buSzPct val="75000"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algn="l" defTabSz="584200"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algn="l" defTabSz="584200">
              <a:spcBef>
                <a:spcPts val="4200"/>
              </a:spcBef>
              <a:buSzPct val="75000"/>
              <a:buChar char="•"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42900" indent="-342900" algn="l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algn="l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231900" indent="-342900" algn="l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676400" indent="-342900" algn="l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2120900" indent="-342900" algn="l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E3EBF1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389270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91440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65" r:id="rId14"/>
  </p:sldLayoutIdLst>
  <p:transition spd="med"/>
  <p:txStyles>
    <p:titleStyle>
      <a:lvl1pPr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1pPr>
      <a:lvl2pPr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2pPr>
      <a:lvl3pPr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3pPr>
      <a:lvl4pPr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4pPr>
      <a:lvl5pPr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5pPr>
      <a:lvl6pPr indent="457200"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6pPr>
      <a:lvl7pPr indent="914400"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7pPr>
      <a:lvl8pPr indent="1371600"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8pPr>
      <a:lvl9pPr indent="1828800" algn="ctr">
        <a:defRPr sz="6200">
          <a:solidFill>
            <a:srgbClr val="E3EBF1"/>
          </a:solidFill>
          <a:latin typeface="Arial"/>
          <a:ea typeface="Arial"/>
          <a:cs typeface="Arial"/>
          <a:sym typeface="Arial"/>
        </a:defRPr>
      </a:lvl9pPr>
    </p:titleStyle>
    <p:bodyStyle>
      <a:lvl1pPr marL="471487" indent="-471487" algn="r">
        <a:spcBef>
          <a:spcPts val="700"/>
        </a:spcBef>
        <a:buSzPct val="100000"/>
        <a:buChar char="•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1pPr>
      <a:lvl2pPr marL="906235" indent="-449035" algn="r">
        <a:spcBef>
          <a:spcPts val="700"/>
        </a:spcBef>
        <a:buSzPct val="100000"/>
        <a:buChar char="–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2pPr>
      <a:lvl3pPr marL="1333500" indent="-419100" algn="r">
        <a:spcBef>
          <a:spcPts val="700"/>
        </a:spcBef>
        <a:buSzPct val="100000"/>
        <a:buChar char="•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3pPr>
      <a:lvl4pPr marL="1874520" indent="-502920" algn="r">
        <a:spcBef>
          <a:spcPts val="700"/>
        </a:spcBef>
        <a:buSzPct val="100000"/>
        <a:buChar char="–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4pPr>
      <a:lvl5pPr marL="2331720" indent="-502920" algn="r">
        <a:spcBef>
          <a:spcPts val="700"/>
        </a:spcBef>
        <a:buSzPct val="100000"/>
        <a:buChar char="»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5pPr>
      <a:lvl6pPr marL="2788920" indent="-502920" algn="r">
        <a:spcBef>
          <a:spcPts val="700"/>
        </a:spcBef>
        <a:buSzPct val="100000"/>
        <a:buChar char="»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6pPr>
      <a:lvl7pPr marL="3246120" indent="-502920" algn="r">
        <a:spcBef>
          <a:spcPts val="700"/>
        </a:spcBef>
        <a:buSzPct val="100000"/>
        <a:buChar char="»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7pPr>
      <a:lvl8pPr marL="3703320" indent="-502920" algn="r">
        <a:spcBef>
          <a:spcPts val="700"/>
        </a:spcBef>
        <a:buSzPct val="100000"/>
        <a:buChar char="»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8pPr>
      <a:lvl9pPr marL="4160520" indent="-502920" algn="r">
        <a:spcBef>
          <a:spcPts val="700"/>
        </a:spcBef>
        <a:buSzPct val="100000"/>
        <a:buChar char="»"/>
        <a:defRPr sz="4400">
          <a:solidFill>
            <a:srgbClr val="FFFFFF"/>
          </a:solidFill>
          <a:latin typeface="Arial"/>
          <a:ea typeface="Arial"/>
          <a:cs typeface="Arial"/>
          <a:sym typeface="Arial"/>
        </a:defRPr>
      </a:lvl9pPr>
    </p:bodyStyle>
    <p:otherStyle>
      <a:lvl1pPr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8000" b="1" dirty="0">
                <a:solidFill>
                  <a:srgbClr val="F88B45"/>
                </a:solidFill>
                <a:latin typeface="Calibri" charset="0"/>
                <a:ea typeface="Calibri" charset="0"/>
                <a:cs typeface="Calibri" charset="0"/>
              </a:rPr>
              <a:t>Management in chaos</a:t>
            </a:r>
            <a:endParaRPr sz="8000" b="1" dirty="0">
              <a:solidFill>
                <a:srgbClr val="F88B4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FFFFFF"/>
                </a:solidFill>
              </a:rPr>
              <a:t>Ron </a:t>
            </a:r>
            <a:r>
              <a:rPr lang="en-US" sz="3200" dirty="0" err="1">
                <a:solidFill>
                  <a:srgbClr val="FFFFFF"/>
                </a:solidFill>
              </a:rPr>
              <a:t>Shachar</a:t>
            </a:r>
            <a:endParaRPr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65" y="2289247"/>
            <a:ext cx="11235270" cy="517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059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358900"/>
            <a:ext cx="9363456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787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/>
          <p:cNvSpPr txBox="1">
            <a:spLocks/>
          </p:cNvSpPr>
          <p:nvPr/>
        </p:nvSpPr>
        <p:spPr>
          <a:xfrm>
            <a:off x="1270000" y="3924294"/>
            <a:ext cx="10464800" cy="3302000"/>
          </a:xfrm>
          <a:prstGeom prst="rect">
            <a:avLst/>
          </a:prstGeom>
        </p:spPr>
        <p:txBody>
          <a:bodyPr/>
          <a:lstStyle>
            <a:lvl1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</a:defRPr>
            </a:pPr>
            <a:r>
              <a:rPr lang="en-US" sz="8000" b="1">
                <a:solidFill>
                  <a:srgbClr val="F88B45"/>
                </a:solidFill>
                <a:latin typeface="Calibri" charset="0"/>
                <a:ea typeface="Calibri" charset="0"/>
                <a:cs typeface="Calibri" charset="0"/>
              </a:rPr>
              <a:t>Companies</a:t>
            </a:r>
            <a:endParaRPr lang="en-US" sz="8000" b="1" dirty="0">
              <a:solidFill>
                <a:srgbClr val="F88B4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8222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kb-slate-04-lg._V324779290_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586035" y="1915726"/>
            <a:ext cx="6143307" cy="5922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051711-Borders-closing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562536" y="2567749"/>
            <a:ext cx="7448237" cy="4617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lackberry-8800.gif"/>
          <p:cNvPicPr/>
          <p:nvPr/>
        </p:nvPicPr>
        <p:blipFill>
          <a:blip r:embed="rId3"/>
          <a:stretch>
            <a:fillRect/>
          </a:stretch>
        </p:blipFill>
        <p:spPr>
          <a:xfrm>
            <a:off x="9671232" y="-8857"/>
            <a:ext cx="3391830" cy="448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nokia_n3110-thumb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9671232" y="4928491"/>
            <a:ext cx="3391830" cy="4833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Screen Shot 2015-09-09 at 2.06.27 PM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-29249" y="1237085"/>
            <a:ext cx="9271339" cy="7673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685800"/>
            <a:ext cx="9766300" cy="309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4766734"/>
            <a:ext cx="7480300" cy="49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721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13004800" cy="73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119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/>
          <p:cNvSpPr txBox="1">
            <a:spLocks/>
          </p:cNvSpPr>
          <p:nvPr/>
        </p:nvSpPr>
        <p:spPr>
          <a:xfrm>
            <a:off x="1270000" y="3924294"/>
            <a:ext cx="10464800" cy="3302000"/>
          </a:xfrm>
          <a:prstGeom prst="rect">
            <a:avLst/>
          </a:prstGeom>
        </p:spPr>
        <p:txBody>
          <a:bodyPr/>
          <a:lstStyle>
            <a:lvl1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</a:defRPr>
            </a:pPr>
            <a:r>
              <a:rPr lang="en-US" sz="8000" b="1" dirty="0">
                <a:solidFill>
                  <a:srgbClr val="F88B45"/>
                </a:solidFill>
                <a:latin typeface="Calibri" charset="0"/>
                <a:ea typeface="Calibri" charset="0"/>
                <a:cs typeface="Calibri" charset="0"/>
              </a:rPr>
              <a:t>Managers</a:t>
            </a:r>
          </a:p>
        </p:txBody>
      </p:sp>
    </p:spTree>
    <p:extLst>
      <p:ext uri="{BB962C8B-B14F-4D97-AF65-F5344CB8AC3E}">
        <p14:creationId xmlns:p14="http://schemas.microsoft.com/office/powerpoint/2010/main" val="192393835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7" y="2594865"/>
            <a:ext cx="6619234" cy="4192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05" y="2594865"/>
            <a:ext cx="7789066" cy="417453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123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065"/>
            <a:ext cx="50800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358064"/>
            <a:ext cx="8021054" cy="5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68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9"/>
          <p:cNvSpPr>
            <a:spLocks noGrp="1"/>
          </p:cNvSpPr>
          <p:nvPr>
            <p:ph type="title"/>
          </p:nvPr>
        </p:nvSpPr>
        <p:spPr>
          <a:xfrm>
            <a:off x="1270000" y="1638299"/>
            <a:ext cx="10464800" cy="660888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8000" dirty="0">
                <a:solidFill>
                  <a:srgbClr val="F8A746"/>
                </a:solidFill>
                <a:latin typeface="Calibri" charset="0"/>
                <a:ea typeface="Calibri" charset="0"/>
                <a:cs typeface="Calibri" charset="0"/>
              </a:rPr>
              <a:t>We live in an era that is radically different from anything that we have ever seen in human history</a:t>
            </a:r>
            <a:endParaRPr sz="8000" dirty="0">
              <a:solidFill>
                <a:srgbClr val="F8A746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0805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3" y="572805"/>
            <a:ext cx="10185990" cy="86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9225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/>
          <p:cNvSpPr txBox="1">
            <a:spLocks/>
          </p:cNvSpPr>
          <p:nvPr/>
        </p:nvSpPr>
        <p:spPr>
          <a:xfrm>
            <a:off x="1270000" y="3924294"/>
            <a:ext cx="10464800" cy="3302000"/>
          </a:xfrm>
          <a:prstGeom prst="rect">
            <a:avLst/>
          </a:prstGeom>
        </p:spPr>
        <p:txBody>
          <a:bodyPr/>
          <a:lstStyle>
            <a:lvl1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</a:defRPr>
            </a:pPr>
            <a:r>
              <a:rPr lang="en-US" sz="8000" b="1" dirty="0">
                <a:solidFill>
                  <a:srgbClr val="F88B45"/>
                </a:solidFill>
                <a:latin typeface="Calibri" charset="0"/>
                <a:ea typeface="Calibri" charset="0"/>
                <a:cs typeface="Calibri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66901630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13004800" cy="72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980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13004800" cy="73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27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259" y="2440320"/>
            <a:ext cx="12693626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Fortune 500 firms in 1955 vs. 2014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6000" b="1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89% are gone</a:t>
            </a:r>
          </a:p>
        </p:txBody>
      </p:sp>
      <p:sp>
        <p:nvSpPr>
          <p:cNvPr id="107" name="Shape 107"/>
          <p:cNvSpPr/>
          <p:nvPr/>
        </p:nvSpPr>
        <p:spPr>
          <a:xfrm>
            <a:off x="3452047" y="4241800"/>
            <a:ext cx="2086666" cy="1270000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6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000" b="1">
                <a:solidFill>
                  <a:srgbClr val="FFFFFF"/>
                </a:solidFill>
              </a:rPr>
              <a:t>???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000" fill="hold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/>
          <p:cNvSpPr txBox="1">
            <a:spLocks/>
          </p:cNvSpPr>
          <p:nvPr/>
        </p:nvSpPr>
        <p:spPr>
          <a:xfrm>
            <a:off x="1270000" y="3924294"/>
            <a:ext cx="10464800" cy="3302000"/>
          </a:xfrm>
          <a:prstGeom prst="rect">
            <a:avLst/>
          </a:prstGeom>
        </p:spPr>
        <p:txBody>
          <a:bodyPr/>
          <a:lstStyle>
            <a:lvl1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</a:defRPr>
            </a:pPr>
            <a:r>
              <a:rPr lang="en-US" sz="8000" b="1" dirty="0">
                <a:solidFill>
                  <a:srgbClr val="F88B45"/>
                </a:solidFill>
                <a:latin typeface="Calibri" charset="0"/>
                <a:ea typeface="Calibri" charset="0"/>
                <a:cs typeface="Calibri" charset="0"/>
              </a:rPr>
              <a:t>Bloody</a:t>
            </a:r>
          </a:p>
        </p:txBody>
      </p:sp>
    </p:spTree>
    <p:extLst>
      <p:ext uri="{BB962C8B-B14F-4D97-AF65-F5344CB8AC3E}">
        <p14:creationId xmlns:p14="http://schemas.microsoft.com/office/powerpoint/2010/main" val="134818099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Rains-of-Castamer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1" y="1083509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/>
          <p:cNvSpPr txBox="1">
            <a:spLocks/>
          </p:cNvSpPr>
          <p:nvPr/>
        </p:nvSpPr>
        <p:spPr>
          <a:xfrm>
            <a:off x="1270000" y="3924294"/>
            <a:ext cx="10464800" cy="3302000"/>
          </a:xfrm>
          <a:prstGeom prst="rect">
            <a:avLst/>
          </a:prstGeom>
        </p:spPr>
        <p:txBody>
          <a:bodyPr/>
          <a:lstStyle>
            <a:lvl1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</a:defRPr>
            </a:pPr>
            <a:r>
              <a:rPr lang="en-US" sz="8000" b="1" dirty="0">
                <a:solidFill>
                  <a:srgbClr val="F88B45"/>
                </a:solidFill>
                <a:latin typeface="Calibri" charset="0"/>
                <a:ea typeface="Calibri" charset="0"/>
                <a:cs typeface="Calibri" charset="0"/>
              </a:rPr>
              <a:t>Find a bright spot and clone it</a:t>
            </a:r>
          </a:p>
        </p:txBody>
      </p:sp>
    </p:spTree>
    <p:extLst>
      <p:ext uri="{BB962C8B-B14F-4D97-AF65-F5344CB8AC3E}">
        <p14:creationId xmlns:p14="http://schemas.microsoft.com/office/powerpoint/2010/main" val="89087463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20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083733" y="1625599"/>
            <a:ext cx="10933666" cy="6150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004800" cy="85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25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X4svFSiem733dgb3oGaWGY7c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357438" y="-15459"/>
            <a:ext cx="9666023" cy="7387603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133241" y="6528088"/>
            <a:ext cx="3106436" cy="3097504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600">
                <a:solidFill>
                  <a:srgbClr val="FFFFFF"/>
                </a:solidFill>
              </a:rPr>
              <a:t>38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24.png" descr="\\psf\Home\Desktop\DVD sales and Netflix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-1" y="812799"/>
            <a:ext cx="13004801" cy="812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res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0974"/>
            <a:ext cx="10037710" cy="6022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Unknown-5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700408" y="-7171"/>
            <a:ext cx="7304391" cy="4695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984240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b7981d69f4ae39c0ec3f2908e75d92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7396"/>
            <a:ext cx="13004801" cy="82388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560727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" y="533026"/>
            <a:ext cx="12957004" cy="86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035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27" y="1227812"/>
            <a:ext cx="13094727" cy="73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23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130048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2996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3" y="1211264"/>
            <a:ext cx="12914707" cy="72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591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o-PLAGUE-DNA-facebook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625600"/>
            <a:ext cx="13004801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78D2DE19-DCAB-4C20-89DD-824E75D518DA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41774" y="331331"/>
            <a:ext cx="12121252" cy="9090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141"/>
            <a:ext cx="12812665" cy="87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90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Unknown-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28461" y="5241314"/>
            <a:ext cx="6842752" cy="4495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Unknown-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417942" y="58482"/>
            <a:ext cx="7548194" cy="5653859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/>
          <p:nvPr/>
        </p:nvSpPr>
        <p:spPr>
          <a:xfrm>
            <a:off x="944505" y="941432"/>
            <a:ext cx="3106435" cy="3097505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600">
                <a:solidFill>
                  <a:srgbClr val="FFFFFF"/>
                </a:solidFill>
              </a:rPr>
              <a:t>35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9"/>
          <p:cNvSpPr txBox="1">
            <a:spLocks/>
          </p:cNvSpPr>
          <p:nvPr/>
        </p:nvSpPr>
        <p:spPr>
          <a:xfrm>
            <a:off x="1270000" y="3924294"/>
            <a:ext cx="10464800" cy="3302000"/>
          </a:xfrm>
          <a:prstGeom prst="rect">
            <a:avLst/>
          </a:prstGeom>
        </p:spPr>
        <p:txBody>
          <a:bodyPr/>
          <a:lstStyle>
            <a:lvl1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solidFill>
                  <a:srgbClr val="E3EBF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>
                <a:solidFill>
                  <a:srgbClr val="000000"/>
                </a:solidFill>
              </a:defRPr>
            </a:pPr>
            <a:r>
              <a:rPr lang="en-US" sz="8000" b="1" dirty="0">
                <a:solidFill>
                  <a:srgbClr val="F88B45"/>
                </a:solidFill>
                <a:latin typeface="Calibri" charset="0"/>
                <a:ea typeface="Calibri" charset="0"/>
                <a:cs typeface="Calibri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949299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Unknown-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59001" y="2076153"/>
            <a:ext cx="9421828" cy="5601294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/>
          <p:nvPr/>
        </p:nvSpPr>
        <p:spPr>
          <a:xfrm>
            <a:off x="114804" y="3061780"/>
            <a:ext cx="3106435" cy="3097505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600">
                <a:solidFill>
                  <a:srgbClr val="FFFFFF"/>
                </a:solidFill>
              </a:rPr>
              <a:t>38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Louise_Rayner_Salisbury_The_Poultry_Cross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280561" y="1571807"/>
            <a:ext cx="9705802" cy="660998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114804" y="3061780"/>
            <a:ext cx="3106435" cy="3097505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9600">
                <a:solidFill>
                  <a:srgbClr val="FFFFFF"/>
                </a:solidFill>
              </a:rPr>
              <a:t>40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creen Shot 2015-08-25 at 11.42.13 AM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485594"/>
            <a:ext cx="13004801" cy="4782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0733" y="1300479"/>
            <a:ext cx="12577321" cy="6935895"/>
          </a:xfrm>
          <a:prstGeom prst="rect">
            <a:avLst/>
          </a:prstGeom>
          <a:ln w="76200">
            <a:solidFill/>
            <a:miter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4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49014" y="1192106"/>
            <a:ext cx="12707842" cy="7369388"/>
          </a:xfrm>
          <a:prstGeom prst="rect">
            <a:avLst/>
          </a:prstGeom>
          <a:ln w="76200">
            <a:solidFill/>
            <a:miter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54</Words>
  <Application>Microsoft Office PowerPoint</Application>
  <PresentationFormat>Custom</PresentationFormat>
  <Paragraphs>17</Paragraphs>
  <Slides>40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Helvetica</vt:lpstr>
      <vt:lpstr>Helvetica Light</vt:lpstr>
      <vt:lpstr>Helvetica Neue</vt:lpstr>
      <vt:lpstr>Black</vt:lpstr>
      <vt:lpstr>Management in chaos</vt:lpstr>
      <vt:lpstr>We live in an era that is radically different from anything that we have ever seen in human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ניהול בכאוס</dc:title>
  <cp:lastModifiedBy>Asaf Rosenfeld</cp:lastModifiedBy>
  <cp:revision>73</cp:revision>
  <dcterms:modified xsi:type="dcterms:W3CDTF">2020-02-09T17:02:00Z</dcterms:modified>
</cp:coreProperties>
</file>